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348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14" r:id="rId10"/>
    <p:sldId id="328" r:id="rId11"/>
    <p:sldId id="329" r:id="rId12"/>
    <p:sldId id="309" r:id="rId13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5976" autoAdjust="0"/>
  </p:normalViewPr>
  <p:slideViewPr>
    <p:cSldViewPr>
      <p:cViewPr varScale="1">
        <p:scale>
          <a:sx n="85" d="100"/>
          <a:sy n="85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863600"/>
            <a:ext cx="460375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GB" altLang="en-US" sz="3200" dirty="0" smtClean="0"/>
              <a:t>XML: Styling and Transformation</a:t>
            </a:r>
            <a:endParaRPr lang="en-GB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131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Dr Andy Evans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629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Further information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49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XML: http://www.w3.org/TR/xml11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http://en.wikipedia.org/wiki/XML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http://en.wikipedia.org/wiki/Geography_Markup_Language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Schema</a:t>
            </a:r>
            <a:r>
              <a:rPr lang="en-GB" sz="2600" dirty="0" smtClean="0"/>
              <a:t> 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http://en.wikipedia.org/wiki/Document_Type_Definition</a:t>
            </a:r>
          </a:p>
          <a:p>
            <a:pPr marL="0" indent="0">
              <a:buNone/>
            </a:pPr>
            <a:r>
              <a:rPr lang="en-GB" sz="2600" dirty="0" smtClean="0"/>
              <a:t>http://www.w3schools.com/dtd/default.asp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http://en.wikipedia.org/wiki/XML_Schema_%28W3C%29</a:t>
            </a:r>
          </a:p>
          <a:p>
            <a:pPr marL="0" indent="0">
              <a:buNone/>
            </a:pPr>
            <a:r>
              <a:rPr lang="en-GB" sz="2600" dirty="0" smtClean="0"/>
              <a:t>http://www.w3schools.com/schema/schema_intro.asp</a:t>
            </a:r>
          </a:p>
          <a:p>
            <a:pPr marL="0" indent="0">
              <a:buNone/>
            </a:pPr>
            <a:r>
              <a:rPr lang="en-GB" sz="2600" dirty="0" smtClean="0"/>
              <a:t>http://www.w3schools.com/xml/xml_namespaces.asp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Styling:</a:t>
            </a:r>
          </a:p>
          <a:p>
            <a:pPr marL="0" indent="0">
              <a:buNone/>
            </a:pPr>
            <a:r>
              <a:rPr lang="en-GB" sz="2600" dirty="0" smtClean="0"/>
              <a:t>http://www.w3schools.com/xpath/default.asp</a:t>
            </a:r>
          </a:p>
          <a:p>
            <a:pPr marL="0" indent="0">
              <a:buNone/>
            </a:pPr>
            <a:r>
              <a:rPr lang="en-GB" sz="2600" dirty="0" smtClean="0"/>
              <a:t>http://www.w3schools.com/xsl/default.asp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9096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Key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229600" cy="416592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GML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Simple </a:t>
            </a:r>
            <a:r>
              <a:rPr lang="en-GB" sz="2600" dirty="0" smtClean="0"/>
              <a:t>Object Access </a:t>
            </a:r>
            <a:r>
              <a:rPr lang="en-GB" sz="2600" dirty="0"/>
              <a:t>Protocol (SOAP) (Web </a:t>
            </a:r>
            <a:r>
              <a:rPr lang="en-GB" sz="2600" dirty="0" smtClean="0"/>
              <a:t>service messaging using HTTP – see also Web </a:t>
            </a:r>
            <a:r>
              <a:rPr lang="en-GB" sz="2600" dirty="0"/>
              <a:t>Services Description Language (WSDL)</a:t>
            </a:r>
            <a:r>
              <a:rPr lang="en-GB" sz="2600" dirty="0" smtClean="0"/>
              <a:t>)</a:t>
            </a:r>
            <a:endParaRPr lang="en-GB" sz="2600" dirty="0"/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Really Simple Syndication (RSS)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38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Problems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4644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Data types are defined by the schema in an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ontology</a:t>
            </a:r>
            <a:r>
              <a:rPr lang="en-GB" sz="2600" dirty="0" smtClean="0"/>
              <a:t>: how objects fit into a knowledge framework.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Top-down approach. Someone, somewhere defines the ontology and everyone uses it.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Can transform between ontologies, but, again, top-down.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How do we negotiate different understandings?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Compare with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folksonomies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developed by crowd-tagging.</a:t>
            </a:r>
          </a:p>
        </p:txBody>
      </p:sp>
    </p:spTree>
    <p:extLst>
      <p:ext uri="{BB962C8B-B14F-4D97-AF65-F5344CB8AC3E}">
        <p14:creationId xmlns:p14="http://schemas.microsoft.com/office/powerpoint/2010/main" val="25699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Multiple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36912"/>
            <a:ext cx="8784976" cy="394989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Nice thing is that this data can be styled in lots of different ways using </a:t>
            </a:r>
            <a:r>
              <a:rPr lang="en-GB" sz="2600" i="1" dirty="0" err="1" smtClean="0"/>
              <a:t>stylesheets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To write these, we use the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XSL (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eXtensible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Stylesheet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Language)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This has several parts, two of which are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XSLT (XSL Transformations)</a:t>
            </a:r>
            <a:r>
              <a:rPr lang="en-GB" sz="2600" dirty="0" smtClean="0"/>
              <a:t> and 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XPath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104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err="1" smtClean="0"/>
              <a:t>XPath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261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Allows you to navigate around a document.</a:t>
            </a:r>
          </a:p>
          <a:p>
            <a:pPr marL="0" indent="0">
              <a:buNone/>
            </a:pPr>
            <a:r>
              <a:rPr lang="en-GB" sz="2600" dirty="0" smtClean="0"/>
              <a:t>For example:</a:t>
            </a:r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/.</a:t>
            </a:r>
            <a:r>
              <a:rPr lang="en-GB" sz="2600" dirty="0" smtClean="0"/>
              <a:t>" : root of the document.</a:t>
            </a:r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600" dirty="0" smtClean="0"/>
              <a:t>" : an attribute</a:t>
            </a:r>
            <a:r>
              <a:rPr lang="en-GB" sz="2600" dirty="0"/>
              <a:t>.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600" dirty="0" smtClean="0"/>
              <a:t>" : all elements like this in the XML.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/.p/h2 </a:t>
            </a:r>
            <a:r>
              <a:rPr lang="en-GB" sz="2600" dirty="0" smtClean="0"/>
              <a:t>– all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-level headers in paragraphs in the root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/.p/h2[3] </a:t>
            </a:r>
            <a:r>
              <a:rPr lang="en-GB" sz="2600" dirty="0" smtClean="0"/>
              <a:t>– 3</a:t>
            </a:r>
            <a:r>
              <a:rPr lang="en-GB" sz="2600" baseline="30000" dirty="0" smtClean="0"/>
              <a:t>rd</a:t>
            </a:r>
            <a:r>
              <a:rPr lang="en-GB" sz="2600" dirty="0" smtClean="0"/>
              <a:t>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</a:t>
            </a:r>
            <a:r>
              <a:rPr lang="en-GB" sz="2600" dirty="0" smtClean="0"/>
              <a:t>header </a:t>
            </a:r>
            <a:r>
              <a:rPr lang="en-GB" sz="2600" dirty="0"/>
              <a:t>in </a:t>
            </a:r>
            <a:r>
              <a:rPr lang="en-GB" sz="2600" dirty="0" smtClean="0"/>
              <a:t>paragraphs in the root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//p/h2 </a:t>
            </a:r>
            <a:r>
              <a:rPr lang="en-GB" sz="2600" dirty="0" smtClean="0"/>
              <a:t>– all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headers in </a:t>
            </a:r>
            <a:r>
              <a:rPr lang="en-GB" sz="2600" dirty="0" smtClean="0"/>
              <a:t>any paragraph.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//p/h2[@id=“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titleheader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”]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GB" sz="2600" dirty="0" smtClean="0"/>
              <a:t>all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headers in any paragraph </a:t>
            </a:r>
            <a:r>
              <a:rPr lang="en-GB" sz="2600" dirty="0" smtClean="0"/>
              <a:t>where id=</a:t>
            </a:r>
            <a:r>
              <a:rPr lang="en-GB" sz="2600" dirty="0" err="1" smtClean="0"/>
              <a:t>titleheader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Numerous build-in functions for string, </a:t>
            </a:r>
            <a:r>
              <a:rPr lang="en-GB" sz="2600" dirty="0" err="1" smtClean="0"/>
              <a:t>boolean</a:t>
            </a:r>
            <a:r>
              <a:rPr lang="en-GB" sz="2600" dirty="0" smtClean="0"/>
              <a:t>, and number operations.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1638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version="1.0"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xmlns:xsl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="http://www.w3.org/1999/XSL/Transform"&gt;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xsl:output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 method='html' version='1.0' encoding='UTF-8' indent='yes'/&gt;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match="/."&gt;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&lt;body&gt;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&lt;h2&gt;Polygons&lt;/h2&gt;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xsl:for-each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select=“/map/polygon"&gt;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&lt;P&gt;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xsl:value-of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select="@id"/&gt; :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xsl:value-of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select="points"/&gt;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&lt;/P&gt;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xsl:for-each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&lt;/p&gt; 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&lt;/body&gt;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&lt;/html&gt;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4200" dirty="0" smtClean="0">
                <a:cs typeface="Courier New" pitchFamily="49" charset="0"/>
              </a:rPr>
              <a:t>Converts XML to HTML.</a:t>
            </a:r>
            <a:endParaRPr lang="en-GB" sz="42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7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XSLT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&lt;?xml-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type="text/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xsl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="map3.xsl"?&gt;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&lt;map </a:t>
            </a:r>
          </a:p>
          <a:p>
            <a:pPr marL="0" indent="0"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="http://www.w3.org/2001/XMLSchema-instance" </a:t>
            </a:r>
          </a:p>
          <a:p>
            <a:pPr marL="0" indent="0"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="http://www.geog.leeds.ac.uk map3.xsd"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&lt;points&gt;100,100 200,100 200,</a:t>
            </a:r>
          </a:p>
          <a:p>
            <a:pPr marL="0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		200 100,000 100,100&lt;/points&gt;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&lt;/map&gt;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As XML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HTML</a:t>
            </a:r>
            <a:endParaRPr lang="en-GB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1700"/>
            <a:ext cx="91630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32480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06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63272" cy="1143000"/>
          </a:xfrm>
        </p:spPr>
        <p:txBody>
          <a:bodyPr/>
          <a:lstStyle/>
          <a:p>
            <a:pPr algn="r"/>
            <a:r>
              <a:rPr lang="en-GB" sz="4000" dirty="0" smtClean="0"/>
              <a:t>SVG</a:t>
            </a:r>
            <a:br>
              <a:rPr lang="en-GB" sz="4000" dirty="0" smtClean="0"/>
            </a:br>
            <a:r>
              <a:rPr lang="en-GB" sz="4000" dirty="0" smtClean="0"/>
              <a:t>Scalable Vector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&lt;?xml version="1.0" encoding="UTF-8"?&gt;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xsl:stylesheet</a:t>
            </a:r>
            <a:r>
              <a:rPr lang="en-GB" dirty="0" smtClean="0"/>
              <a:t> version="1.0" </a:t>
            </a:r>
          </a:p>
          <a:p>
            <a:pPr marL="0" indent="0">
              <a:buNone/>
            </a:pPr>
            <a:r>
              <a:rPr lang="en-GB" dirty="0" err="1" smtClean="0"/>
              <a:t>xmlns:xsl</a:t>
            </a:r>
            <a:r>
              <a:rPr lang="en-GB" dirty="0" smtClean="0"/>
              <a:t>="http://www.w3.org/1999/XSL/Transform"&gt;</a:t>
            </a:r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xsl:output</a:t>
            </a:r>
            <a:r>
              <a:rPr lang="en-GB" dirty="0" smtClean="0"/>
              <a:t> method='xml' </a:t>
            </a:r>
            <a:r>
              <a:rPr lang="en-GB" dirty="0" err="1" smtClean="0"/>
              <a:t>doctype</a:t>
            </a:r>
            <a:r>
              <a:rPr lang="en-GB" dirty="0" smtClean="0"/>
              <a:t>-system='http://www.w3.org/TR/2000/03/WD-SVG-20000303/DTD/svg-20000303-stylable.dtd' </a:t>
            </a:r>
            <a:r>
              <a:rPr lang="en-GB" dirty="0" err="1" smtClean="0"/>
              <a:t>doctype</a:t>
            </a:r>
            <a:r>
              <a:rPr lang="en-GB" dirty="0" smtClean="0"/>
              <a:t>-public='-//W3C//DTD SVG 20000303 </a:t>
            </a:r>
            <a:r>
              <a:rPr lang="en-GB" dirty="0" err="1" smtClean="0"/>
              <a:t>Stylable</a:t>
            </a:r>
            <a:r>
              <a:rPr lang="en-GB" dirty="0" smtClean="0"/>
              <a:t>//EN"/' /&gt;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xsl:template</a:t>
            </a:r>
            <a:r>
              <a:rPr lang="en-GB" dirty="0" smtClean="0"/>
              <a:t> match="/"&gt;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svg</a:t>
            </a:r>
            <a:r>
              <a:rPr lang="en-GB" dirty="0" smtClean="0"/>
              <a:t> width="100%" height="100%" version="1.1" </a:t>
            </a:r>
            <a:r>
              <a:rPr lang="en-GB" dirty="0" err="1" smtClean="0"/>
              <a:t>xmlns</a:t>
            </a:r>
            <a:r>
              <a:rPr lang="en-GB" dirty="0" smtClean="0"/>
              <a:t>="http://www.w3.org/2000/svg"&gt;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xsl:for-each</a:t>
            </a:r>
            <a:r>
              <a:rPr lang="en-GB" dirty="0" smtClean="0"/>
              <a:t> select=“/map/polygon"&gt;</a:t>
            </a:r>
          </a:p>
          <a:p>
            <a:pPr marL="0" indent="0">
              <a:buNone/>
            </a:pPr>
            <a:r>
              <a:rPr lang="en-GB" dirty="0" smtClean="0"/>
              <a:t>&lt;polygon style="fill:#</a:t>
            </a:r>
            <a:r>
              <a:rPr lang="en-GB" dirty="0" err="1" smtClean="0"/>
              <a:t>cccccc;stroke</a:t>
            </a:r>
            <a:r>
              <a:rPr lang="en-GB" dirty="0" smtClean="0"/>
              <a:t>:#000000;stroke-width:1"&gt;</a:t>
            </a:r>
          </a:p>
          <a:p>
            <a:pPr marL="0" indent="0">
              <a:buNone/>
            </a:pPr>
            <a:r>
              <a:rPr lang="en-GB" dirty="0" smtClean="0"/>
              <a:t>	&lt;</a:t>
            </a:r>
            <a:r>
              <a:rPr lang="en-GB" dirty="0" err="1" smtClean="0"/>
              <a:t>xsl:attribute</a:t>
            </a:r>
            <a:r>
              <a:rPr lang="en-GB" dirty="0" smtClean="0"/>
              <a:t> name="points"&gt;&lt;</a:t>
            </a:r>
            <a:r>
              <a:rPr lang="en-GB" dirty="0" err="1" smtClean="0"/>
              <a:t>xsl:value-of</a:t>
            </a:r>
            <a:r>
              <a:rPr lang="en-GB" dirty="0" smtClean="0"/>
              <a:t> select="points"/&gt;&lt;/</a:t>
            </a:r>
            <a:r>
              <a:rPr lang="en-GB" dirty="0" err="1" smtClean="0"/>
              <a:t>xsl:attribute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&lt;/polygon&gt;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xsl:for-each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svg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xsl:template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xsl:stylesheet</a:t>
            </a:r>
            <a:r>
              <a:rPr lang="en-GB" dirty="0" smtClean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78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/>
          <a:lstStyle/>
          <a:p>
            <a:pPr algn="r"/>
            <a:r>
              <a:rPr lang="en-GB" sz="4000" dirty="0" smtClean="0"/>
              <a:t>SVG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SVG View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All the same data, just different view.</a:t>
            </a:r>
          </a:p>
          <a:p>
            <a:pPr marL="0" indent="0">
              <a:buNone/>
            </a:pPr>
            <a:r>
              <a:rPr lang="en-GB" sz="2600" dirty="0" smtClean="0"/>
              <a:t>GML to XML and SVG: Maria, S. and </a:t>
            </a:r>
            <a:r>
              <a:rPr lang="en-GB" sz="2600" dirty="0" err="1" smtClean="0"/>
              <a:t>Tsoulos</a:t>
            </a:r>
            <a:r>
              <a:rPr lang="en-GB" sz="2600" dirty="0" smtClean="0"/>
              <a:t>, L (2003) A holistic Approach of Map Composition Utilizing XML </a:t>
            </a:r>
            <a:r>
              <a:rPr lang="en-GB" sz="2600" i="1" dirty="0" smtClean="0"/>
              <a:t>Proceedings of SVG Open 2003 Vancouver, Canada - July 13-18, 2003</a:t>
            </a:r>
            <a:r>
              <a:rPr lang="en-GB" sz="2600" dirty="0" smtClean="0"/>
              <a:t>. </a:t>
            </a:r>
            <a:endParaRPr lang="en-GB" sz="2600" dirty="0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18288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92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Tools for writing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39498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Notepad++ will recognise it, but not check it.</a:t>
            </a:r>
          </a:p>
          <a:p>
            <a:pPr marL="0" indent="0">
              <a:buNone/>
            </a:pPr>
            <a:r>
              <a:rPr lang="en-GB" sz="2600" dirty="0" smtClean="0"/>
              <a:t>XML Notepad: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http://</a:t>
            </a:r>
            <a:r>
              <a:rPr lang="en-GB" sz="2600" dirty="0" smtClean="0"/>
              <a:t>msdn.microsoft.com/en-US/data/bb190600.aspx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Eclipse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4608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1472222862</TotalTime>
  <Pages>19</Pages>
  <Words>420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XML: Styling and Transformation</vt:lpstr>
      <vt:lpstr>Multiple views</vt:lpstr>
      <vt:lpstr>XPath</vt:lpstr>
      <vt:lpstr>XSLT</vt:lpstr>
      <vt:lpstr>Linking to XSLT</vt:lpstr>
      <vt:lpstr>Views</vt:lpstr>
      <vt:lpstr>SVG Scalable Vector Graphics</vt:lpstr>
      <vt:lpstr>SVG</vt:lpstr>
      <vt:lpstr>Tools for writing XML</vt:lpstr>
      <vt:lpstr>Further information</vt:lpstr>
      <vt:lpstr>Key XML</vt:lpstr>
      <vt:lpstr>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Linus</cp:lastModifiedBy>
  <cp:revision>465</cp:revision>
  <cp:lastPrinted>1999-09-27T08:33:01Z</cp:lastPrinted>
  <dcterms:created xsi:type="dcterms:W3CDTF">1998-09-23T18:41:26Z</dcterms:created>
  <dcterms:modified xsi:type="dcterms:W3CDTF">2014-02-06T15:41:32Z</dcterms:modified>
</cp:coreProperties>
</file>